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8"/>
  </p:notesMasterIdLst>
  <p:sldIdLst>
    <p:sldId id="256" r:id="rId2"/>
    <p:sldId id="521" r:id="rId3"/>
    <p:sldId id="668" r:id="rId4"/>
    <p:sldId id="616" r:id="rId5"/>
    <p:sldId id="653" r:id="rId6"/>
    <p:sldId id="605" r:id="rId7"/>
  </p:sldIdLst>
  <p:sldSz cx="10693400" cy="7564438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528638" indent="-714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1057275" indent="-1428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587500" indent="-2159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2116138" indent="-2873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0E9F4"/>
    <a:srgbClr val="C5D5E9"/>
    <a:srgbClr val="7CA1CE"/>
    <a:srgbClr val="E6EDF6"/>
    <a:srgbClr val="DDE7F3"/>
    <a:srgbClr val="BFD1E7"/>
    <a:srgbClr val="C2D3E8"/>
    <a:srgbClr val="C8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із теми 1 –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3271" autoAdjust="0"/>
  </p:normalViewPr>
  <p:slideViewPr>
    <p:cSldViewPr>
      <p:cViewPr varScale="1">
        <p:scale>
          <a:sx n="73" d="100"/>
          <a:sy n="73" d="100"/>
        </p:scale>
        <p:origin x="234" y="60"/>
      </p:cViewPr>
      <p:guideLst>
        <p:guide orient="horz" pos="238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C3CD8CCB-4278-4689-8D6C-2341019DB07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F1CA84-9F3A-4014-A3F2-5B14F941A0E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1928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86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72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875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161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46274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7552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04783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3403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571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3937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472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7" y="2349881"/>
            <a:ext cx="9089391" cy="162145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2" y="4286515"/>
            <a:ext cx="7485380" cy="19331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9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8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7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6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4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3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C5C6-8E0A-42BB-9944-53B6FE6B93B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18C68-5E6F-4C2B-96CC-49DA05F51F3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931"/>
            <a:ext cx="2406015" cy="645428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931"/>
            <a:ext cx="7039822" cy="645428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BAE71-92CB-430E-9488-730145FEAF3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AE35D-C462-435F-9F8D-196CAE6A1BD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60854"/>
            <a:ext cx="9089391" cy="150238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6134"/>
            <a:ext cx="9089391" cy="165472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925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58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77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170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462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75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04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340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579C2-EE57-4FAF-B5E2-1DB5CF67451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3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52C5-A8FD-4ADA-852A-652BCA60647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3246"/>
            <a:ext cx="4724776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8908"/>
            <a:ext cx="4724776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3246"/>
            <a:ext cx="4726631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8908"/>
            <a:ext cx="4726631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7B57-0C08-4258-8F78-3366E703BFD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1320-0A06-4FB5-AE72-F08251C343F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47AE2-498B-4A2E-9054-DBC6A99B76A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176"/>
            <a:ext cx="3518055" cy="128175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3" y="301178"/>
            <a:ext cx="5977908" cy="6456039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931"/>
            <a:ext cx="3518055" cy="5174286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F8E8C-AE27-4593-89A7-F24AC627FEF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5107"/>
            <a:ext cx="6416040" cy="62511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897"/>
            <a:ext cx="6416040" cy="4538663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9255" indent="0">
              <a:buNone/>
              <a:defRPr sz="3200"/>
            </a:lvl2pPr>
            <a:lvl3pPr marL="1058509" indent="0">
              <a:buNone/>
              <a:defRPr sz="2800"/>
            </a:lvl3pPr>
            <a:lvl4pPr marL="1587764" indent="0">
              <a:buNone/>
              <a:defRPr sz="2300"/>
            </a:lvl4pPr>
            <a:lvl5pPr marL="2117019" indent="0">
              <a:buNone/>
              <a:defRPr sz="2300"/>
            </a:lvl5pPr>
            <a:lvl6pPr marL="2646274" indent="0">
              <a:buNone/>
              <a:defRPr sz="2300"/>
            </a:lvl6pPr>
            <a:lvl7pPr marL="3175528" indent="0">
              <a:buNone/>
              <a:defRPr sz="2300"/>
            </a:lvl7pPr>
            <a:lvl8pPr marL="3704783" indent="0">
              <a:buNone/>
              <a:defRPr sz="2300"/>
            </a:lvl8pPr>
            <a:lvl9pPr marL="4234038" indent="0">
              <a:buNone/>
              <a:defRPr sz="23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20223"/>
            <a:ext cx="6416040" cy="887771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E1522-9F38-4055-95B3-2AFF6BC5834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34988" y="1765300"/>
            <a:ext cx="9623425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10400"/>
            <a:ext cx="2495550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l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10400"/>
            <a:ext cx="3387725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ctr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863" y="7010400"/>
            <a:ext cx="2495550" cy="403225"/>
          </a:xfrm>
          <a:prstGeom prst="rect">
            <a:avLst/>
          </a:prstGeom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6B2A6A-E433-444C-9A34-AA2542CCC66D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5pPr>
      <a:lvl6pPr marL="529255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6pPr>
      <a:lvl7pPr marL="105850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7pPr>
      <a:lvl8pPr marL="1587764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8pPr>
      <a:lvl9pPr marL="211701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9pPr>
    </p:titleStyle>
    <p:bodyStyle>
      <a:lvl1pPr marL="396875" indent="-3968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330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22388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1025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1250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10901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0156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9410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8665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9255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5850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8776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701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627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52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04783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3403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4292" y="1117923"/>
            <a:ext cx="8501063" cy="4787900"/>
          </a:xfrm>
        </p:spPr>
        <p:txBody>
          <a:bodyPr/>
          <a:lstStyle/>
          <a:p>
            <a:pPr indent="-1588">
              <a:spcBef>
                <a:spcPts val="100"/>
              </a:spcBef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paceland Ten" pitchFamily="50" charset="-52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кафедри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суспільно-гуманітарних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дисциплін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комунального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закладу</a:t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Житомирський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обласний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післядипломної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обласної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ради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грудень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року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40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484438" y="287338"/>
            <a:ext cx="5978525" cy="34655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ru-RU" sz="4200" b="1" i="1" kern="1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188777" y="219075"/>
            <a:ext cx="9323957" cy="1044575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суспільно-гуманітарних дисциплін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121827"/>
              </p:ext>
            </p:extLst>
          </p:nvPr>
        </p:nvGraphicFramePr>
        <p:xfrm>
          <a:off x="699964" y="1608855"/>
          <a:ext cx="9649072" cy="2162691"/>
        </p:xfrm>
        <a:graphic>
          <a:graphicData uri="http://schemas.openxmlformats.org/drawingml/2006/table">
            <a:tbl>
              <a:tblPr/>
              <a:tblGrid>
                <a:gridCol w="64087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23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79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2.9.1 Навчальна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9333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2048">
                <a:tc>
                  <a:txBody>
                    <a:bodyPr/>
                    <a:lstStyle/>
                    <a:p>
                      <a:pPr marL="180000" algn="just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Приймання і перевірка (рецензування) індивідуальних завдань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2883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Разом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24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Bookman Old Style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8915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8916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8917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147" y="4358283"/>
            <a:ext cx="2679105" cy="2407803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2771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2772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7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607622"/>
              </p:ext>
            </p:extLst>
          </p:nvPr>
        </p:nvGraphicFramePr>
        <p:xfrm>
          <a:off x="369094" y="433121"/>
          <a:ext cx="10009111" cy="6698195"/>
        </p:xfrm>
        <a:graphic>
          <a:graphicData uri="http://schemas.openxmlformats.org/drawingml/2006/table">
            <a:tbl>
              <a:tblPr/>
              <a:tblGrid>
                <a:gridCol w="66972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27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91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572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2.9.2 Методична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конспектів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профілів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занять)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Підбір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семінарських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практичних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занять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накази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інструктивно-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зразки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документів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тощо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розроблення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запис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редагування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технічне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перенесення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платформу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Moodle «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Дистанційне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навчання»,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оновлення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відповідно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освітніх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програм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тематичних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кваліфікації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Рецензування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посібників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збірників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праць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рекомендацій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022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Відвідування навчальних занять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та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науково-педагогічних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працівників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зокрема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взаємовідвідування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Методична допомога, зокрема консультації педагогічним працівникам, методистам, фахівцям відділів освіти територіальних громад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Науково-методичний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супровід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з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обдарованими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дітьми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учнівські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олімпіади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конкурси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МАН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України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тощо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) в якості консультанта,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експерта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наукового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керівника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безоплатно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Інформаційно-методичне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наповнення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забезпечення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сайту,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сторінки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соціальних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мережах, веб-ресурсу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дистанційного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навчання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765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80008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8916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8917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7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929404"/>
              </p:ext>
            </p:extLst>
          </p:nvPr>
        </p:nvGraphicFramePr>
        <p:xfrm>
          <a:off x="565763" y="857787"/>
          <a:ext cx="9501187" cy="2756951"/>
        </p:xfrm>
        <a:graphic>
          <a:graphicData uri="http://schemas.openxmlformats.org/drawingml/2006/table">
            <a:tbl>
              <a:tblPr/>
              <a:tblGrid>
                <a:gridCol w="61671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09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30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2.9.3 Наукова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484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6323">
                <a:tc>
                  <a:txBody>
                    <a:bodyPr/>
                    <a:lstStyle/>
                    <a:p>
                      <a:pPr marL="72000" marR="0" lvl="0" indent="0" algn="just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Робота над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науковими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статтями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тезами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доповідей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Рецензування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дипломних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магістерських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робіт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навчальних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програм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тощо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236" y="4286275"/>
            <a:ext cx="2774528" cy="184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4592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41987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41988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24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409507"/>
              </p:ext>
            </p:extLst>
          </p:nvPr>
        </p:nvGraphicFramePr>
        <p:xfrm>
          <a:off x="348136" y="544042"/>
          <a:ext cx="10102141" cy="6476353"/>
        </p:xfrm>
        <a:graphic>
          <a:graphicData uri="http://schemas.openxmlformats.org/drawingml/2006/table">
            <a:tbl>
              <a:tblPr/>
              <a:tblGrid>
                <a:gridCol w="70778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008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2.9.4 Організаційна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1155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45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Робота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комісіях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радах,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робочих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групах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Міністерства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освіти і науки,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інших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міністерств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України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НАПН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України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облдержадміністрації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обласної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ради,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їхніх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департаментів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управлінь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відділів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інших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обласних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541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виставок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круглих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творчих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груп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шкіл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перспективного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досвіду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тематичних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дискусіях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зустрічах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тощо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229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Робота в редакційних радах видань Інституту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Робота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вченій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раді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Робота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науково-методичній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раді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Робота в раді з якості освіти Інституту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Підготовка матеріалів виступу на засіданні кафедри, участь у засіданні кафедри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7441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Підготовка та проведення конкурсів: «Учитель року» та ін.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7441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Ведення рубрики на веб-сторінках Інституту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7441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звітів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Разом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128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64179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492068"/>
              </p:ext>
            </p:extLst>
          </p:nvPr>
        </p:nvGraphicFramePr>
        <p:xfrm>
          <a:off x="738188" y="685875"/>
          <a:ext cx="9715500" cy="4149064"/>
        </p:xfrm>
        <a:graphic>
          <a:graphicData uri="http://schemas.openxmlformats.org/drawingml/2006/table">
            <a:tbl>
              <a:tblPr/>
              <a:tblGrid>
                <a:gridCol w="685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38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880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3.5.9  Організаційна діяльність</a:t>
                      </a:r>
                    </a:p>
                  </a:txBody>
                  <a:tcPr marL="98544" marR="9854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609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Технічне редагування збірника матеріалів Регіональної науково-практичної інтернет-конференції «Розвиток психологічної компетентності педагогічного працівника в умовах сучасних викликів»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 сторінок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9737933"/>
                  </a:ext>
                </a:extLst>
              </a:tr>
              <a:tr h="4005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Звітно-виборні збори профкому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05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Реєстрація профкому у юстиції, податковій інспекції та банку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05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Підготовка матеріалів до зовнішнього наглядового аудиту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05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в архіві інституту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16552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150</a:t>
                      </a:r>
                    </a:p>
                  </a:txBody>
                  <a:tcPr marL="73908" marR="73908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59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3908" marR="73908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572" y="5150371"/>
            <a:ext cx="3373438" cy="195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8200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17763</TotalTime>
  <Words>424</Words>
  <Application>Microsoft Office PowerPoint</Application>
  <PresentationFormat>Довільний</PresentationFormat>
  <Paragraphs>118</Paragraphs>
  <Slides>6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3" baseType="lpstr">
      <vt:lpstr>Arial</vt:lpstr>
      <vt:lpstr>Bookman Old Style</vt:lpstr>
      <vt:lpstr>Calibri</vt:lpstr>
      <vt:lpstr>Spaceland Ten</vt:lpstr>
      <vt:lpstr>Tahoma</vt:lpstr>
      <vt:lpstr>Times New Roman</vt:lpstr>
      <vt:lpstr>Тема Office</vt:lpstr>
      <vt:lpstr>  Звіт про діяльність  кафедри суспільно-гуманітарних дисциплін комунального закладу «Житомирський обласний  інститут післядипломної  педагогічної освіти» Житомирської обласної ради  за грудень 2025 року </vt:lpstr>
      <vt:lpstr> Кафедра суспільно-гуманітарних дисциплін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SAINTS.NET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Зая</dc:creator>
  <cp:lastModifiedBy>Karina</cp:lastModifiedBy>
  <cp:revision>1917</cp:revision>
  <cp:lastPrinted>2025-10-29T06:49:45Z</cp:lastPrinted>
  <dcterms:created xsi:type="dcterms:W3CDTF">2008-12-23T20:14:27Z</dcterms:created>
  <dcterms:modified xsi:type="dcterms:W3CDTF">2026-01-20T08:00:40Z</dcterms:modified>
</cp:coreProperties>
</file>