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3" r:id="rId1"/>
  </p:sldMasterIdLst>
  <p:notesMasterIdLst>
    <p:notesMasterId r:id="rId7"/>
  </p:notesMasterIdLst>
  <p:sldIdLst>
    <p:sldId id="256" r:id="rId2"/>
    <p:sldId id="518" r:id="rId3"/>
    <p:sldId id="570" r:id="rId4"/>
    <p:sldId id="515" r:id="rId5"/>
    <p:sldId id="667" r:id="rId6"/>
  </p:sldIdLst>
  <p:sldSz cx="10693400" cy="7564438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528638" indent="-714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1057275" indent="-1428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587500" indent="-2159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2116138" indent="-2873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83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E0E9F4"/>
    <a:srgbClr val="C5D5E9"/>
    <a:srgbClr val="7CA1CE"/>
    <a:srgbClr val="E6EDF6"/>
    <a:srgbClr val="DDE7F3"/>
    <a:srgbClr val="BFD1E7"/>
    <a:srgbClr val="C2D3E8"/>
    <a:srgbClr val="C8D7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із теми 1 –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із теми 1 –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Стиль із теми 1 –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Стиль із теми 1 –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720" autoAdjust="0"/>
    <p:restoredTop sz="93271" autoAdjust="0"/>
  </p:normalViewPr>
  <p:slideViewPr>
    <p:cSldViewPr>
      <p:cViewPr varScale="1">
        <p:scale>
          <a:sx n="73" d="100"/>
          <a:sy n="73" d="100"/>
        </p:scale>
        <p:origin x="234" y="60"/>
      </p:cViewPr>
      <p:guideLst>
        <p:guide orient="horz" pos="2383"/>
        <p:guide pos="336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fld id="{C3CD8CCB-4278-4689-8D6C-2341019DB072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06475" y="685800"/>
            <a:ext cx="48450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5F1CA84-9F3A-4014-A3F2-5B14F941A0EA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219282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8638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57275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87500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16138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46274" algn="l" defTabSz="105850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75528" algn="l" defTabSz="105850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704783" algn="l" defTabSz="105850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234038" algn="l" defTabSz="105850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F1CA84-9F3A-4014-A3F2-5B14F941A0EA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357165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F1CA84-9F3A-4014-A3F2-5B14F941A0EA}" type="slidenum">
              <a:rPr lang="ru-RU" altLang="ru-RU" smtClean="0"/>
              <a:pPr>
                <a:defRPr/>
              </a:pPr>
              <a:t>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982277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5F1CA84-9F3A-4014-A3F2-5B14F941A0EA}" type="slidenum">
              <a:rPr lang="ru-RU" altLang="ru-RU" smtClean="0"/>
              <a:pPr>
                <a:defRPr/>
              </a:pPr>
              <a:t>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356620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02007" y="2349881"/>
            <a:ext cx="9089391" cy="162145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04012" y="4286515"/>
            <a:ext cx="7485380" cy="193313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92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58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877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170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46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75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7047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2340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AC5C6-8E0A-42BB-9944-53B6FE6B93B2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A18C68-5E6F-4C2B-96CC-49DA05F51F34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752715" y="302931"/>
            <a:ext cx="2406015" cy="645428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4670" y="302931"/>
            <a:ext cx="7039822" cy="645428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1BAE71-92CB-430E-9488-730145FEAF38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7AE35D-C462-435F-9F8D-196CAE6A1BD7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44705" y="4860854"/>
            <a:ext cx="9089391" cy="150238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44705" y="3206134"/>
            <a:ext cx="9089391" cy="1654720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9255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5850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5877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11701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462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7552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7047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23403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D579C2-EE57-4FAF-B5E2-1DB5CF674513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4670" y="1765038"/>
            <a:ext cx="4722918" cy="499217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35813" y="1765038"/>
            <a:ext cx="4722918" cy="499217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B52C5-A8FD-4ADA-852A-652BCA60647A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4670" y="1693246"/>
            <a:ext cx="4724776" cy="705663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9255" indent="0">
              <a:buNone/>
              <a:defRPr sz="2300" b="1"/>
            </a:lvl2pPr>
            <a:lvl3pPr marL="1058509" indent="0">
              <a:buNone/>
              <a:defRPr sz="2100" b="1"/>
            </a:lvl3pPr>
            <a:lvl4pPr marL="1587764" indent="0">
              <a:buNone/>
              <a:defRPr sz="1900" b="1"/>
            </a:lvl4pPr>
            <a:lvl5pPr marL="2117019" indent="0">
              <a:buNone/>
              <a:defRPr sz="1900" b="1"/>
            </a:lvl5pPr>
            <a:lvl6pPr marL="2646274" indent="0">
              <a:buNone/>
              <a:defRPr sz="1900" b="1"/>
            </a:lvl6pPr>
            <a:lvl7pPr marL="3175528" indent="0">
              <a:buNone/>
              <a:defRPr sz="1900" b="1"/>
            </a:lvl7pPr>
            <a:lvl8pPr marL="3704783" indent="0">
              <a:buNone/>
              <a:defRPr sz="1900" b="1"/>
            </a:lvl8pPr>
            <a:lvl9pPr marL="4234038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4670" y="2398908"/>
            <a:ext cx="4724776" cy="4358308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32099" y="1693246"/>
            <a:ext cx="4726631" cy="705663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9255" indent="0">
              <a:buNone/>
              <a:defRPr sz="2300" b="1"/>
            </a:lvl2pPr>
            <a:lvl3pPr marL="1058509" indent="0">
              <a:buNone/>
              <a:defRPr sz="2100" b="1"/>
            </a:lvl3pPr>
            <a:lvl4pPr marL="1587764" indent="0">
              <a:buNone/>
              <a:defRPr sz="1900" b="1"/>
            </a:lvl4pPr>
            <a:lvl5pPr marL="2117019" indent="0">
              <a:buNone/>
              <a:defRPr sz="1900" b="1"/>
            </a:lvl5pPr>
            <a:lvl6pPr marL="2646274" indent="0">
              <a:buNone/>
              <a:defRPr sz="1900" b="1"/>
            </a:lvl6pPr>
            <a:lvl7pPr marL="3175528" indent="0">
              <a:buNone/>
              <a:defRPr sz="1900" b="1"/>
            </a:lvl7pPr>
            <a:lvl8pPr marL="3704783" indent="0">
              <a:buNone/>
              <a:defRPr sz="1900" b="1"/>
            </a:lvl8pPr>
            <a:lvl9pPr marL="4234038" indent="0">
              <a:buNone/>
              <a:defRPr sz="1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432099" y="2398908"/>
            <a:ext cx="4726631" cy="4358308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47B57-0C08-4258-8F78-3366E703BFDC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351320-0A06-4FB5-AE72-F08251C343FE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347AE2-498B-4A2E-9054-DBC6A99B76AC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4671" y="301176"/>
            <a:ext cx="3518055" cy="1281752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80823" y="301178"/>
            <a:ext cx="5977908" cy="6456039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8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4671" y="1582931"/>
            <a:ext cx="3518055" cy="5174286"/>
          </a:xfrm>
        </p:spPr>
        <p:txBody>
          <a:bodyPr/>
          <a:lstStyle>
            <a:lvl1pPr marL="0" indent="0">
              <a:buNone/>
              <a:defRPr sz="1600"/>
            </a:lvl1pPr>
            <a:lvl2pPr marL="529255" indent="0">
              <a:buNone/>
              <a:defRPr sz="1400"/>
            </a:lvl2pPr>
            <a:lvl3pPr marL="1058509" indent="0">
              <a:buNone/>
              <a:defRPr sz="1200"/>
            </a:lvl3pPr>
            <a:lvl4pPr marL="1587764" indent="0">
              <a:buNone/>
              <a:defRPr sz="1000"/>
            </a:lvl4pPr>
            <a:lvl5pPr marL="2117019" indent="0">
              <a:buNone/>
              <a:defRPr sz="1000"/>
            </a:lvl5pPr>
            <a:lvl6pPr marL="2646274" indent="0">
              <a:buNone/>
              <a:defRPr sz="1000"/>
            </a:lvl6pPr>
            <a:lvl7pPr marL="3175528" indent="0">
              <a:buNone/>
              <a:defRPr sz="1000"/>
            </a:lvl7pPr>
            <a:lvl8pPr marL="3704783" indent="0">
              <a:buNone/>
              <a:defRPr sz="1000"/>
            </a:lvl8pPr>
            <a:lvl9pPr marL="4234038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F8E8C-AE27-4593-89A7-F24AC627FEFA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5981" y="5295107"/>
            <a:ext cx="6416040" cy="625117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95981" y="675897"/>
            <a:ext cx="6416040" cy="4538663"/>
          </a:xfrm>
        </p:spPr>
        <p:txBody>
          <a:bodyPr rtlCol="0">
            <a:normAutofit/>
          </a:bodyPr>
          <a:lstStyle>
            <a:lvl1pPr marL="0" indent="0">
              <a:buNone/>
              <a:defRPr sz="3700"/>
            </a:lvl1pPr>
            <a:lvl2pPr marL="529255" indent="0">
              <a:buNone/>
              <a:defRPr sz="3200"/>
            </a:lvl2pPr>
            <a:lvl3pPr marL="1058509" indent="0">
              <a:buNone/>
              <a:defRPr sz="2800"/>
            </a:lvl3pPr>
            <a:lvl4pPr marL="1587764" indent="0">
              <a:buNone/>
              <a:defRPr sz="2300"/>
            </a:lvl4pPr>
            <a:lvl5pPr marL="2117019" indent="0">
              <a:buNone/>
              <a:defRPr sz="2300"/>
            </a:lvl5pPr>
            <a:lvl6pPr marL="2646274" indent="0">
              <a:buNone/>
              <a:defRPr sz="2300"/>
            </a:lvl6pPr>
            <a:lvl7pPr marL="3175528" indent="0">
              <a:buNone/>
              <a:defRPr sz="2300"/>
            </a:lvl7pPr>
            <a:lvl8pPr marL="3704783" indent="0">
              <a:buNone/>
              <a:defRPr sz="2300"/>
            </a:lvl8pPr>
            <a:lvl9pPr marL="4234038" indent="0">
              <a:buNone/>
              <a:defRPr sz="23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95981" y="5920223"/>
            <a:ext cx="6416040" cy="887771"/>
          </a:xfrm>
        </p:spPr>
        <p:txBody>
          <a:bodyPr/>
          <a:lstStyle>
            <a:lvl1pPr marL="0" indent="0">
              <a:buNone/>
              <a:defRPr sz="1600"/>
            </a:lvl1pPr>
            <a:lvl2pPr marL="529255" indent="0">
              <a:buNone/>
              <a:defRPr sz="1400"/>
            </a:lvl2pPr>
            <a:lvl3pPr marL="1058509" indent="0">
              <a:buNone/>
              <a:defRPr sz="1200"/>
            </a:lvl3pPr>
            <a:lvl4pPr marL="1587764" indent="0">
              <a:buNone/>
              <a:defRPr sz="1000"/>
            </a:lvl4pPr>
            <a:lvl5pPr marL="2117019" indent="0">
              <a:buNone/>
              <a:defRPr sz="1000"/>
            </a:lvl5pPr>
            <a:lvl6pPr marL="2646274" indent="0">
              <a:buNone/>
              <a:defRPr sz="1000"/>
            </a:lvl6pPr>
            <a:lvl7pPr marL="3175528" indent="0">
              <a:buNone/>
              <a:defRPr sz="1000"/>
            </a:lvl7pPr>
            <a:lvl8pPr marL="3704783" indent="0">
              <a:buNone/>
              <a:defRPr sz="1000"/>
            </a:lvl8pPr>
            <a:lvl9pPr marL="4234038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E1522-9F38-4055-95B3-2AFF6BC58342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534988" y="303213"/>
            <a:ext cx="9623425" cy="126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5851" tIns="52925" rIns="105851" bIns="5292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534988" y="1765300"/>
            <a:ext cx="9623425" cy="4992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5851" tIns="52925" rIns="105851" bIns="529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34988" y="7010400"/>
            <a:ext cx="2495550" cy="403225"/>
          </a:xfrm>
          <a:prstGeom prst="rect">
            <a:avLst/>
          </a:prstGeom>
        </p:spPr>
        <p:txBody>
          <a:bodyPr vert="horz" lIns="105851" tIns="52925" rIns="105851" bIns="52925" rtlCol="0" anchor="ctr"/>
          <a:lstStyle>
            <a:lvl1pPr algn="l" eaLnBrk="1" hangingPunct="1">
              <a:defRPr sz="1400">
                <a:solidFill>
                  <a:schemeClr val="tx1">
                    <a:tint val="75000"/>
                  </a:schemeClr>
                </a:solidFill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52838" y="7010400"/>
            <a:ext cx="3387725" cy="403225"/>
          </a:xfrm>
          <a:prstGeom prst="rect">
            <a:avLst/>
          </a:prstGeom>
        </p:spPr>
        <p:txBody>
          <a:bodyPr vert="horz" lIns="105851" tIns="52925" rIns="105851" bIns="52925" rtlCol="0" anchor="ctr"/>
          <a:lstStyle>
            <a:lvl1pPr algn="ctr" eaLnBrk="1" hangingPunct="1">
              <a:defRPr sz="1400">
                <a:solidFill>
                  <a:schemeClr val="tx1">
                    <a:tint val="75000"/>
                  </a:schemeClr>
                </a:solidFill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662863" y="7010400"/>
            <a:ext cx="2495550" cy="403225"/>
          </a:xfrm>
          <a:prstGeom prst="rect">
            <a:avLst/>
          </a:prstGeom>
        </p:spPr>
        <p:txBody>
          <a:bodyPr vert="horz" wrap="square" lIns="105851" tIns="52925" rIns="105851" bIns="52925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86B2A6A-E433-444C-9A34-AA2542CCC66D}" type="slidenum">
              <a:rPr lang="ru-RU" altLang="ru-RU"/>
              <a:pPr>
                <a:defRPr/>
              </a:pPr>
              <a:t>‹№›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4" r:id="rId1"/>
    <p:sldLayoutId id="2147483945" r:id="rId2"/>
    <p:sldLayoutId id="2147483946" r:id="rId3"/>
    <p:sldLayoutId id="2147483947" r:id="rId4"/>
    <p:sldLayoutId id="2147483948" r:id="rId5"/>
    <p:sldLayoutId id="2147483949" r:id="rId6"/>
    <p:sldLayoutId id="2147483950" r:id="rId7"/>
    <p:sldLayoutId id="2147483951" r:id="rId8"/>
    <p:sldLayoutId id="2147483952" r:id="rId9"/>
    <p:sldLayoutId id="2147483953" r:id="rId10"/>
    <p:sldLayoutId id="214748395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1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itchFamily="34" charset="0"/>
        </a:defRPr>
      </a:lvl5pPr>
      <a:lvl6pPr marL="529255" algn="ctr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itchFamily="34" charset="0"/>
        </a:defRPr>
      </a:lvl6pPr>
      <a:lvl7pPr marL="1058509" algn="ctr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itchFamily="34" charset="0"/>
        </a:defRPr>
      </a:lvl7pPr>
      <a:lvl8pPr marL="1587764" algn="ctr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itchFamily="34" charset="0"/>
        </a:defRPr>
      </a:lvl8pPr>
      <a:lvl9pPr marL="2117019" algn="ctr" rtl="0" fontAlgn="base">
        <a:spcBef>
          <a:spcPct val="0"/>
        </a:spcBef>
        <a:spcAft>
          <a:spcPct val="0"/>
        </a:spcAft>
        <a:defRPr sz="5100">
          <a:solidFill>
            <a:schemeClr val="tx1"/>
          </a:solidFill>
          <a:latin typeface="Calibri" pitchFamily="34" charset="0"/>
        </a:defRPr>
      </a:lvl9pPr>
    </p:titleStyle>
    <p:bodyStyle>
      <a:lvl1pPr marL="396875" indent="-39687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58838" indent="-3302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22388" indent="-26352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51025" indent="-26352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81250" indent="-26352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10901" indent="-264627" algn="l" defTabSz="1058509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40156" indent="-264627" algn="l" defTabSz="1058509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69410" indent="-264627" algn="l" defTabSz="1058509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98665" indent="-264627" algn="l" defTabSz="1058509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5850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9255" algn="l" defTabSz="105850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58509" algn="l" defTabSz="105850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87764" algn="l" defTabSz="105850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17019" algn="l" defTabSz="105850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46274" algn="l" defTabSz="105850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75528" algn="l" defTabSz="105850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704783" algn="l" defTabSz="105850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234038" algn="l" defTabSz="1058509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4292" y="1117923"/>
            <a:ext cx="8501063" cy="4787900"/>
          </a:xfrm>
        </p:spPr>
        <p:txBody>
          <a:bodyPr/>
          <a:lstStyle/>
          <a:p>
            <a:pPr indent="-1588">
              <a:spcBef>
                <a:spcPts val="100"/>
              </a:spcBef>
              <a:defRPr/>
            </a:pP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paceland Ten" pitchFamily="50" charset="-52"/>
                <a:cs typeface="Times New Roman" pitchFamily="18" charset="0"/>
              </a:rPr>
              <a:t> 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Звіт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про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діяльність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кафедри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методики</a:t>
            </a:r>
            <a:r>
              <a:rPr lang="en-US" sz="36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600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викладання навчальних предметів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комунального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закладу</a:t>
            </a:r>
            <a:b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Житомирський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обласний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інститут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післядипломної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педагогічної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Житомирської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обласної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ради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грудень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2025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року</a:t>
            </a:r>
            <a:r>
              <a:rPr lang="ru-RU" sz="40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altLang="ru-RU" sz="4000" b="1" dirty="0" smtClean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075" name="WordArt 4" descr="Частый вертикальный"/>
          <p:cNvSpPr>
            <a:spLocks noChangeArrowheads="1" noChangeShapeType="1" noTextEdit="1"/>
          </p:cNvSpPr>
          <p:nvPr/>
        </p:nvSpPr>
        <p:spPr bwMode="auto">
          <a:xfrm>
            <a:off x="2484438" y="287338"/>
            <a:ext cx="5978525" cy="3465512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endParaRPr lang="ru-RU" sz="4200" b="1" i="1" kern="10">
              <a:ln w="12700">
                <a:solidFill>
                  <a:srgbClr val="000000"/>
                </a:solidFill>
                <a:round/>
                <a:headEnd/>
                <a:tailEnd/>
              </a:ln>
              <a:blipFill dpi="0" rotWithShape="0">
                <a:blip r:embed="rId4"/>
                <a:srcRect/>
                <a:tile tx="0" ty="0" sx="100000" sy="100000" flip="none" algn="tl"/>
              </a:blipFill>
              <a:effectLst>
                <a:outerShdw dist="45791" dir="2021404" algn="ctr" rotWithShape="0">
                  <a:srgbClr val="80808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1060450" y="209550"/>
            <a:ext cx="8501063" cy="1357313"/>
          </a:xfrm>
        </p:spPr>
        <p:txBody>
          <a:bodyPr/>
          <a:lstStyle/>
          <a:p>
            <a:pPr>
              <a:defRPr/>
            </a:pPr>
            <a:r>
              <a:rPr lang="uk-UA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36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Кафедра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методики</a:t>
            </a:r>
            <a:r>
              <a:rPr lang="en-US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36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викладання навчальних предметів</a:t>
            </a:r>
            <a:r>
              <a:rPr lang="ru-RU" sz="3600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ru-RU" sz="3600" dirty="0" smtClean="0">
                <a:solidFill>
                  <a:schemeClr val="accent3">
                    <a:lumMod val="50000"/>
                  </a:schemeClr>
                </a:solidFill>
              </a:rPr>
            </a:br>
            <a:endParaRPr lang="ru-RU" sz="36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0" name="Содержимое 2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9883568"/>
              </p:ext>
            </p:extLst>
          </p:nvPr>
        </p:nvGraphicFramePr>
        <p:xfrm>
          <a:off x="572410" y="1910011"/>
          <a:ext cx="9649072" cy="2162691"/>
        </p:xfrm>
        <a:graphic>
          <a:graphicData uri="http://schemas.openxmlformats.org/drawingml/2006/table">
            <a:tbl>
              <a:tblPr/>
              <a:tblGrid>
                <a:gridCol w="64087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7239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6796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  <a:cs typeface="Arial" charset="0"/>
                        </a:rPr>
                        <a:t>2.9.1. Навчальна робота</a:t>
                      </a: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39333"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Процеси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Кількісні показники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Кількість годин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82048">
                <a:tc>
                  <a:txBody>
                    <a:bodyPr/>
                    <a:lstStyle/>
                    <a:p>
                      <a:pPr marL="180000" algn="just" fontAlgn="b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Приймання і перевірка (рецензування) індивідуальних завдань</a:t>
                      </a:r>
                      <a:endParaRPr lang="ru-RU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10,75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2883">
                <a:tc>
                  <a:txBody>
                    <a:bodyPr/>
                    <a:lstStyle/>
                    <a:p>
                      <a:pPr marL="0" marR="0" lvl="0" indent="0" algn="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Bookman Old Style" pitchFamily="18" charset="0"/>
                          <a:cs typeface="Times New Roman" pitchFamily="18" charset="0"/>
                        </a:rPr>
                        <a:t>Разом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ea typeface="Bookman Old Style" pitchFamily="18" charset="0"/>
                          <a:cs typeface="Times New Roman" pitchFamily="18" charset="0"/>
                        </a:rPr>
                        <a:t>16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Bookman Old Style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10,75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26627" name="AutoShape 10" descr="Картинки по запросу Відкритки про Нову українську школу"/>
          <p:cNvSpPr>
            <a:spLocks noChangeAspect="1" noChangeArrowheads="1"/>
          </p:cNvSpPr>
          <p:nvPr/>
        </p:nvSpPr>
        <p:spPr bwMode="auto">
          <a:xfrm>
            <a:off x="190500" y="50800"/>
            <a:ext cx="3571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5851" tIns="52925" rIns="105851" bIns="52925"/>
          <a:lstStyle/>
          <a:p>
            <a:pPr eaLnBrk="1" hangingPunct="1"/>
            <a:endParaRPr lang="ru-RU" altLang="ru-RU"/>
          </a:p>
        </p:txBody>
      </p:sp>
      <p:sp>
        <p:nvSpPr>
          <p:cNvPr id="26628" name="AutoShape 12" descr="Картинки по запросу Відкритки про Нову українську школу"/>
          <p:cNvSpPr>
            <a:spLocks noChangeAspect="1" noChangeArrowheads="1"/>
          </p:cNvSpPr>
          <p:nvPr/>
        </p:nvSpPr>
        <p:spPr bwMode="auto">
          <a:xfrm>
            <a:off x="5168900" y="3614738"/>
            <a:ext cx="35560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5851" tIns="52925" rIns="105851" bIns="52925"/>
          <a:lstStyle/>
          <a:p>
            <a:pPr eaLnBrk="1" hangingPunct="1"/>
            <a:endParaRPr lang="ru-RU" altLang="ru-RU"/>
          </a:p>
        </p:txBody>
      </p:sp>
      <p:sp>
        <p:nvSpPr>
          <p:cNvPr id="26629" name="AutoShape 14" descr="Картинки по запросу Відкритки про Нову українську школу"/>
          <p:cNvSpPr>
            <a:spLocks noChangeAspect="1" noChangeArrowheads="1"/>
          </p:cNvSpPr>
          <p:nvPr/>
        </p:nvSpPr>
        <p:spPr bwMode="auto">
          <a:xfrm>
            <a:off x="190500" y="50800"/>
            <a:ext cx="3571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5851" tIns="52925" rIns="105851" bIns="52925"/>
          <a:lstStyle/>
          <a:p>
            <a:pPr eaLnBrk="1" hangingPunct="1"/>
            <a:endParaRPr lang="ru-RU" alt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9804" y="4790331"/>
            <a:ext cx="3038192" cy="1436745"/>
          </a:xfrm>
          <a:prstGeom prst="rect">
            <a:avLst/>
          </a:prstGeom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2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6867836"/>
              </p:ext>
            </p:extLst>
          </p:nvPr>
        </p:nvGraphicFramePr>
        <p:xfrm>
          <a:off x="425417" y="25065"/>
          <a:ext cx="10009111" cy="4824536"/>
        </p:xfrm>
        <a:graphic>
          <a:graphicData uri="http://schemas.openxmlformats.org/drawingml/2006/table">
            <a:tbl>
              <a:tblPr/>
              <a:tblGrid>
                <a:gridCol w="669727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9271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1912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06858">
                <a:tc gridSpan="3"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  <a:cs typeface="Arial" charset="0"/>
                        </a:rPr>
                        <a:t>2.9.2 Методична робота</a:t>
                      </a: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88858"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Процеси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Кількісні показники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Кількість годин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81254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Підготовка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конспектів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лекцій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(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профілів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занять)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131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Підбір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методичних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матеріалів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до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лекцій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семінарських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практичних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занять</a:t>
                      </a:r>
                      <a:endParaRPr lang="ru-RU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294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55147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Підготовка,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розроблення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запис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редагування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технічне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перенесення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на платформу </a:t>
                      </a:r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Moodle «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Дистанційне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навчання»,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оновлення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навчально-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методичних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матеріалів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відповідно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до освітніх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програм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і навчально-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тематичних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планів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підвищення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кваліфікації</a:t>
                      </a:r>
                      <a:endParaRPr lang="ru-RU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99291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Рецензування навчально-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методичних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посібників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збірників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наукових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праць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методичних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рекомендацій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навчально-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методичних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матеріалів</a:t>
                      </a:r>
                      <a:endParaRPr lang="ru-RU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8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36100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>
                          <a:effectLst/>
                          <a:latin typeface="+mn-lt"/>
                        </a:rPr>
                        <a:t>Рецензування публікацій у виданнях Інституту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572012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Розроблення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матеріалів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для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опитування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(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анкетування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) слухачів курсів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підвищення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кваліфікації</a:t>
                      </a:r>
                      <a:endParaRPr lang="ru-RU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089999"/>
              </p:ext>
            </p:extLst>
          </p:nvPr>
        </p:nvGraphicFramePr>
        <p:xfrm>
          <a:off x="425416" y="4849601"/>
          <a:ext cx="10009111" cy="2627367"/>
        </p:xfrm>
        <a:graphic>
          <a:graphicData uri="http://schemas.openxmlformats.org/drawingml/2006/table">
            <a:tbl>
              <a:tblPr/>
              <a:tblGrid>
                <a:gridCol w="6697273"/>
                <a:gridCol w="1692717"/>
                <a:gridCol w="1619121"/>
              </a:tblGrid>
              <a:tr h="363264">
                <a:tc>
                  <a:txBody>
                    <a:bodyPr/>
                    <a:lstStyle/>
                    <a:p>
                      <a:pPr marL="72000" marR="0" lvl="0" indent="0" algn="just" defTabSz="1058509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Методична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допомога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зокрема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консультації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педагогічним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працівникам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, методистам,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фахівцям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відділів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освіти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територіальних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громад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704129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Науково-методичний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супровід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роботи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з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обдарованими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дітьми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(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учнівські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олімпіади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конкурси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МАН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України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тощо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) в якості консультанта,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експерта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наукового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керівника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27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539148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Інформаційно-методичне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наповнення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і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забезпечення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роботи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сайту,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сторінки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Інституту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в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соціальних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мережах, веб-ресурсу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дистанційного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навчання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marL="0" marR="0" lvl="0" indent="0" algn="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Разом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95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565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10" descr="Картинки по запросу Відкритки про Нову українську школу"/>
          <p:cNvSpPr>
            <a:spLocks noChangeAspect="1" noChangeArrowheads="1"/>
          </p:cNvSpPr>
          <p:nvPr/>
        </p:nvSpPr>
        <p:spPr bwMode="auto">
          <a:xfrm>
            <a:off x="190500" y="50800"/>
            <a:ext cx="3571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5851" tIns="52925" rIns="105851" bIns="52925"/>
          <a:lstStyle/>
          <a:p>
            <a:pPr eaLnBrk="1" hangingPunct="1"/>
            <a:endParaRPr lang="ru-RU" altLang="ru-RU"/>
          </a:p>
        </p:txBody>
      </p:sp>
      <p:sp>
        <p:nvSpPr>
          <p:cNvPr id="27651" name="AutoShape 12" descr="Картинки по запросу Відкритки про Нову українську школу"/>
          <p:cNvSpPr>
            <a:spLocks noChangeAspect="1" noChangeArrowheads="1"/>
          </p:cNvSpPr>
          <p:nvPr/>
        </p:nvSpPr>
        <p:spPr bwMode="auto">
          <a:xfrm>
            <a:off x="5168900" y="3614738"/>
            <a:ext cx="35560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5851" tIns="52925" rIns="105851" bIns="52925"/>
          <a:lstStyle/>
          <a:p>
            <a:pPr eaLnBrk="1" hangingPunct="1"/>
            <a:endParaRPr lang="ru-RU" altLang="ru-RU"/>
          </a:p>
        </p:txBody>
      </p:sp>
      <p:sp>
        <p:nvSpPr>
          <p:cNvPr id="27652" name="AutoShape 14" descr="Картинки по запросу Відкритки про Нову українську школу"/>
          <p:cNvSpPr>
            <a:spLocks noChangeAspect="1" noChangeArrowheads="1"/>
          </p:cNvSpPr>
          <p:nvPr/>
        </p:nvSpPr>
        <p:spPr bwMode="auto">
          <a:xfrm>
            <a:off x="190500" y="50800"/>
            <a:ext cx="3571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5851" tIns="52925" rIns="105851" bIns="52925"/>
          <a:lstStyle/>
          <a:p>
            <a:pPr eaLnBrk="1" hangingPunct="1"/>
            <a:endParaRPr lang="ru-RU" altLang="ru-RU"/>
          </a:p>
        </p:txBody>
      </p:sp>
      <p:graphicFrame>
        <p:nvGraphicFramePr>
          <p:cNvPr id="8" name="Содержимое 2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003024"/>
              </p:ext>
            </p:extLst>
          </p:nvPr>
        </p:nvGraphicFramePr>
        <p:xfrm>
          <a:off x="773906" y="558543"/>
          <a:ext cx="9501187" cy="3424863"/>
        </p:xfrm>
        <a:graphic>
          <a:graphicData uri="http://schemas.openxmlformats.org/drawingml/2006/table">
            <a:tbl>
              <a:tblPr/>
              <a:tblGrid>
                <a:gridCol w="592932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2882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4303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  <a:cs typeface="Arial" charset="0"/>
                        </a:rPr>
                        <a:t>2.9.3 Наукова робота</a:t>
                      </a: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16484"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Процеси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Кількісні показники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Кількість годин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7652">
                <a:tc>
                  <a:txBody>
                    <a:bodyPr/>
                    <a:lstStyle/>
                    <a:p>
                      <a:pPr marL="72000" marR="0" lvl="0" indent="0" algn="just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Робота над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науковими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статтями</a:t>
                      </a: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, тезами </a:t>
                      </a:r>
                      <a:r>
                        <a:rPr kumimoji="0" lang="ru-RU" sz="1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доповідей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/>
                        <a:t>2</a:t>
                      </a:r>
                      <a:endParaRPr lang="ru-RU" sz="1600" dirty="0"/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smtClean="0"/>
                        <a:t>20</a:t>
                      </a:r>
                      <a:endParaRPr lang="ru-RU" sz="1600" dirty="0"/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72000" marR="0" lvl="0" indent="0" algn="just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Консультування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співробітників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Інституту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, слухачів,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педагогічних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працівників з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підготовки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наукових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статей,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робіт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на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конкурси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доповідей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на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конференціях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семінарах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тощо</a:t>
                      </a:r>
                      <a:endParaRPr lang="ru-RU" sz="1600" b="0" i="0" u="none" strike="noStrike" dirty="0" smtClean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9289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Науково-методичний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супровід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міжнародних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проєктів,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що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реалізуються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в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регіоні</a:t>
                      </a:r>
                      <a:endParaRPr lang="ru-RU" sz="1600" b="0" i="0" u="none" strike="noStrike" dirty="0" smtClean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661201">
                <a:tc>
                  <a:txBody>
                    <a:bodyPr/>
                    <a:lstStyle/>
                    <a:p>
                      <a:pPr marL="0" marR="0" lvl="0" indent="0" algn="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Разом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16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44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7784" y="4790331"/>
            <a:ext cx="2373429" cy="1910011"/>
          </a:xfrm>
          <a:prstGeom prst="rect">
            <a:avLst/>
          </a:prstGeom>
          <a:solidFill>
            <a:schemeClr val="bg1"/>
          </a:solidFill>
          <a:effectLst>
            <a:softEdge rad="127000"/>
          </a:effectLst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10" descr="Картинки по запросу Відкритки про Нову українську школу"/>
          <p:cNvSpPr>
            <a:spLocks noChangeAspect="1" noChangeArrowheads="1"/>
          </p:cNvSpPr>
          <p:nvPr/>
        </p:nvSpPr>
        <p:spPr bwMode="auto">
          <a:xfrm>
            <a:off x="190500" y="50800"/>
            <a:ext cx="3571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5851" tIns="52925" rIns="105851" bIns="52925"/>
          <a:lstStyle/>
          <a:p>
            <a:pPr eaLnBrk="1" hangingPunct="1"/>
            <a:endParaRPr lang="ru-RU" altLang="ru-RU"/>
          </a:p>
        </p:txBody>
      </p:sp>
      <p:sp>
        <p:nvSpPr>
          <p:cNvPr id="31747" name="AutoShape 12" descr="Картинки по запросу Відкритки про Нову українську школу"/>
          <p:cNvSpPr>
            <a:spLocks noChangeAspect="1" noChangeArrowheads="1"/>
          </p:cNvSpPr>
          <p:nvPr/>
        </p:nvSpPr>
        <p:spPr bwMode="auto">
          <a:xfrm>
            <a:off x="5168900" y="3614738"/>
            <a:ext cx="355600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5851" tIns="52925" rIns="105851" bIns="52925"/>
          <a:lstStyle/>
          <a:p>
            <a:pPr eaLnBrk="1" hangingPunct="1"/>
            <a:endParaRPr lang="ru-RU" altLang="ru-RU"/>
          </a:p>
        </p:txBody>
      </p:sp>
      <p:sp>
        <p:nvSpPr>
          <p:cNvPr id="31748" name="AutoShape 14" descr="Картинки по запросу Відкритки про Нову українську школу"/>
          <p:cNvSpPr>
            <a:spLocks noChangeAspect="1" noChangeArrowheads="1"/>
          </p:cNvSpPr>
          <p:nvPr/>
        </p:nvSpPr>
        <p:spPr bwMode="auto">
          <a:xfrm>
            <a:off x="190500" y="50800"/>
            <a:ext cx="3571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5851" tIns="52925" rIns="105851" bIns="52925"/>
          <a:lstStyle/>
          <a:p>
            <a:pPr eaLnBrk="1" hangingPunct="1"/>
            <a:endParaRPr lang="ru-RU" altLang="ru-RU"/>
          </a:p>
        </p:txBody>
      </p:sp>
      <p:graphicFrame>
        <p:nvGraphicFramePr>
          <p:cNvPr id="8" name="Содержимое 2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32373385"/>
              </p:ext>
            </p:extLst>
          </p:nvPr>
        </p:nvGraphicFramePr>
        <p:xfrm>
          <a:off x="547688" y="613867"/>
          <a:ext cx="9501187" cy="5569097"/>
        </p:xfrm>
        <a:graphic>
          <a:graphicData uri="http://schemas.openxmlformats.org/drawingml/2006/table">
            <a:tbl>
              <a:tblPr/>
              <a:tblGrid>
                <a:gridCol w="622897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2917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4303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06858">
                <a:tc gridSpan="3"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6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Calibri" pitchFamily="34" charset="0"/>
                          <a:cs typeface="Arial" charset="0"/>
                        </a:rPr>
                        <a:t>2.9.4 Організаційна робота</a:t>
                      </a:r>
                      <a:endParaRPr kumimoji="0" lang="ru-RU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88858">
                <a:tc>
                  <a:txBody>
                    <a:bodyPr/>
                    <a:lstStyle/>
                    <a:p>
                      <a:pPr marL="7200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Процеси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Кількісні показники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Кількість годин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marL="98544" marR="98544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3264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Участь у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роботі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наукових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конференцій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симпозіумів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семінарів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різного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рівня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(на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підставі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документу про участь)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9289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Участь у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роботі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педагогічних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виставок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круглих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столів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творчих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груп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шкіл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перспективного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педагогічного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досвіду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тематичних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дискусіях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зустрічах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тощо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(за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дорученням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або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згодою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керівника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9289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Участь у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тренінгах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майстер-класах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, веб-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семінарах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в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Інституті</a:t>
                      </a:r>
                      <a:endParaRPr lang="ru-RU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9289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Підготовка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матеріалів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виступу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на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засіданні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кафедри, участь у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засіданні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кафедри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9289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Підготовка та проведення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конкурсів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: «Учитель року» та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ін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379289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Актуалізація та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наповнення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веб-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сторінок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та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сторінок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Інституту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в </a:t>
                      </a:r>
                      <a:r>
                        <a:rPr lang="ru-RU" sz="1600" b="0" i="0" u="none" strike="noStrike" dirty="0" err="1">
                          <a:effectLst/>
                          <a:latin typeface="+mn-lt"/>
                        </a:rPr>
                        <a:t>соціальних</a:t>
                      </a:r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 мережах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379289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>
                          <a:effectLst/>
                          <a:latin typeface="+mn-lt"/>
                        </a:rPr>
                        <a:t>Ведення рубрики 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на</a:t>
                      </a:r>
                      <a:r>
                        <a:rPr lang="ru-RU" sz="1600" b="0" i="0" u="none" strike="noStrike" baseline="0" dirty="0" smtClean="0">
                          <a:effectLst/>
                          <a:latin typeface="+mn-lt"/>
                        </a:rPr>
                        <a:t> веб-</a:t>
                      </a:r>
                      <a:r>
                        <a:rPr lang="ru-RU" sz="1600" b="0" i="0" u="none" strike="noStrike" baseline="0" dirty="0" err="1" smtClean="0">
                          <a:effectLst/>
                          <a:latin typeface="+mn-lt"/>
                        </a:rPr>
                        <a:t>сторінках</a:t>
                      </a:r>
                      <a:r>
                        <a:rPr lang="ru-RU" sz="1600" b="0" i="0" u="none" strike="noStrike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baseline="0" dirty="0" err="1" smtClean="0">
                          <a:effectLst/>
                          <a:latin typeface="+mn-lt"/>
                        </a:rPr>
                        <a:t>Інституту</a:t>
                      </a:r>
                      <a:endParaRPr lang="ru-RU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455147">
                <a:tc>
                  <a:txBody>
                    <a:bodyPr/>
                    <a:lstStyle/>
                    <a:p>
                      <a:pPr marL="72000" algn="just" fontAlgn="b"/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Підготовка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планів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роботи</a:t>
                      </a:r>
                      <a:r>
                        <a:rPr lang="ru-RU" sz="1600" b="0" i="0" u="none" strike="noStrike" dirty="0" smtClean="0">
                          <a:effectLst/>
                          <a:latin typeface="+mn-lt"/>
                        </a:rPr>
                        <a:t>, </a:t>
                      </a:r>
                      <a:r>
                        <a:rPr lang="ru-RU" sz="1600" b="0" i="0" u="none" strike="noStrike" dirty="0" err="1" smtClean="0">
                          <a:effectLst/>
                          <a:latin typeface="+mn-lt"/>
                        </a:rPr>
                        <a:t>звітів</a:t>
                      </a:r>
                      <a:endParaRPr lang="ru-RU" sz="1600" b="0" i="0" u="none" strike="noStrike" dirty="0"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99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96485">
                <a:tc>
                  <a:txBody>
                    <a:bodyPr/>
                    <a:lstStyle/>
                    <a:p>
                      <a:pPr marL="0" marR="0" lvl="0" indent="0" algn="r" defTabSz="105727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Разом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120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57275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uk-UA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83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875537"/>
      </p:ext>
    </p:extLst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плий сині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17766</TotalTime>
  <Words>365</Words>
  <Application>Microsoft Office PowerPoint</Application>
  <PresentationFormat>Довільний</PresentationFormat>
  <Paragraphs>96</Paragraphs>
  <Slides>5</Slides>
  <Notes>3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5</vt:i4>
      </vt:variant>
    </vt:vector>
  </HeadingPairs>
  <TitlesOfParts>
    <vt:vector size="12" baseType="lpstr">
      <vt:lpstr>Arial</vt:lpstr>
      <vt:lpstr>Bookman Old Style</vt:lpstr>
      <vt:lpstr>Calibri</vt:lpstr>
      <vt:lpstr>Spaceland Ten</vt:lpstr>
      <vt:lpstr>Tahoma</vt:lpstr>
      <vt:lpstr>Times New Roman</vt:lpstr>
      <vt:lpstr>Тема Office</vt:lpstr>
      <vt:lpstr>  Звіт про діяльність  кафедри методики викладання навчальних предметів комунального закладу «Житомирський обласний  інститут післядипломної  педагогічної освіти» Житомирської обласної ради  за грудень 2025 року </vt:lpstr>
      <vt:lpstr> Кафедра методики викладання навчальних предметів </vt:lpstr>
      <vt:lpstr>Презентація PowerPoint</vt:lpstr>
      <vt:lpstr>Презентація PowerPoint</vt:lpstr>
      <vt:lpstr>Презентація PowerPoint</vt:lpstr>
    </vt:vector>
  </TitlesOfParts>
  <Company>SAINTS.NET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СВОЯ ИГРА</dc:title>
  <dc:creator>Зая</dc:creator>
  <cp:lastModifiedBy>Karina</cp:lastModifiedBy>
  <cp:revision>1916</cp:revision>
  <cp:lastPrinted>2025-10-29T06:49:45Z</cp:lastPrinted>
  <dcterms:created xsi:type="dcterms:W3CDTF">2008-12-23T20:14:27Z</dcterms:created>
  <dcterms:modified xsi:type="dcterms:W3CDTF">2026-01-20T07:57:53Z</dcterms:modified>
</cp:coreProperties>
</file>